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notesMasterIdLst>
    <p:notesMasterId r:id="rId11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vile cerkauskaite" initials="dc" lastIdx="8" clrIdx="0">
    <p:extLst>
      <p:ext uri="{19B8F6BF-5375-455C-9EA6-DF929625EA0E}">
        <p15:presenceInfo xmlns:p15="http://schemas.microsoft.com/office/powerpoint/2012/main" userId="f0b8aa0c32b25b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3"/>
    <p:restoredTop sz="90640"/>
  </p:normalViewPr>
  <p:slideViewPr>
    <p:cSldViewPr snapToGrid="0" snapToObjects="1" showGuides="1">
      <p:cViewPr varScale="1">
        <p:scale>
          <a:sx n="136" d="100"/>
          <a:sy n="136" d="100"/>
        </p:scale>
        <p:origin x="88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03T17:10:51.543" idx="6">
    <p:pos x="10" y="10"/>
    <p:text>Galima funkcijas palikt, galima istrint. Dedu visus kaip team‘a, be jokiu pirmu, antru ar treciu vietu, tik su plius/minus funkcijom. Benediktai - pataisyk jei galvoji kazka kitaip, nori papildyt ar pan.</p:text>
    <p:extLst>
      <p:ext uri="{C676402C-5697-4E1C-873F-D02D1690AC5C}">
        <p15:threadingInfo xmlns:p15="http://schemas.microsoft.com/office/powerpoint/2012/main" timeZoneBias="300"/>
      </p:ext>
    </p:extLst>
  </p:cm>
  <p:cm authorId="1" dt="2025-08-03T17:12:26.040" idx="7">
    <p:pos x="10" y="106"/>
    <p:text>p.s. nenorejau det vardu i pirma skaidrem norejau dedikuot atskira skaidre su nuotraukom :)</p:text>
    <p:extLst>
      <p:ext uri="{C676402C-5697-4E1C-873F-D02D1690AC5C}">
        <p15:threadingInfo xmlns:p15="http://schemas.microsoft.com/office/powerpoint/2012/main" timeZoneBias="300">
          <p15:parentCm authorId="1" idx="6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03T17:08:41.863" idx="1">
    <p:pos x="10" y="10"/>
    <p:text>manau cia, kur idejau sita "WELCOME" reik idet pagrindini appso langa ar pan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03T17:09:37.876" idx="2">
    <p:pos x="7152" y="1150"/>
    <p:text>idedam vaizdu is appso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03T17:09:48.244" idx="3">
    <p:pos x="10" y="10"/>
    <p:text>idedam vaizdu is appso, gal monitoringa pvz su ta diagrama ar pan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03T17:10:08.595" idx="4">
    <p:pos x="10" y="10"/>
    <p:text>Manau idedam appso diagrama, kur galim matyt progresa - jei nedejom i 6-a skaidre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03T17:10:22.561" idx="5">
    <p:pos x="10" y="10"/>
    <p:text>toks CLOSING slide su sukiu marketinginiu :D 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19C6A-A272-144B-93E4-54017F4FFD2D}" type="datetimeFigureOut">
              <a:rPr lang="lt-LT" smtClean="0"/>
              <a:t>2025-08-04</a:t>
            </a:fld>
            <a:endParaRPr lang="lt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t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FB00FF-A024-BE4D-8F7B-96B47EFAF75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590484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B00FF-A024-BE4D-8F7B-96B47EFAF755}" type="slidenum">
              <a:rPr lang="lt-LT" smtClean="0"/>
              <a:t>1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90414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B00FF-A024-BE4D-8F7B-96B47EFAF755}" type="slidenum">
              <a:rPr lang="lt-LT" smtClean="0"/>
              <a:t>2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461342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B00FF-A024-BE4D-8F7B-96B47EFAF755}" type="slidenum">
              <a:rPr lang="lt-LT" smtClean="0"/>
              <a:t>3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33419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B00FF-A024-BE4D-8F7B-96B47EFAF755}" type="slidenum">
              <a:rPr lang="lt-LT" smtClean="0"/>
              <a:t>9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709701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1097F-DC24-CB45-9631-2C142986F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B7318-3B2B-A94D-AEA1-1F3D6603F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240D3-27C0-2C4C-96CE-967B800CB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C8A1-EB70-8C48-802A-5F13463946B1}" type="datetimeFigureOut">
              <a:rPr lang="lt-LT" smtClean="0"/>
              <a:t>2025-08-04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7992F-B767-5A41-BD0B-114928EB2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0E849-A0A7-2D46-80F3-80B0E0D72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42B7-FEB9-8F44-80AF-E1D4B3BF6B7C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041012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BD051-06A1-7640-85D3-4EBCF1C93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D1A640-F435-454E-9BF3-7817E653A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E1586-40F6-034E-BCE8-AA59CBF3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C8A1-EB70-8C48-802A-5F13463946B1}" type="datetimeFigureOut">
              <a:rPr lang="lt-LT" smtClean="0"/>
              <a:t>2025-08-04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839EF-D219-1348-B3A0-09383DFD1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B10FF-F35E-194D-9FA3-31A05B4BE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42B7-FEB9-8F44-80AF-E1D4B3BF6B7C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53669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390802-AA62-CF4E-AE8C-A6C3923F34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3FF0DC-AA35-EE44-9DE1-4F02E63CE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C4E6D-800F-FF4D-90A0-9C49A5714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C8A1-EB70-8C48-802A-5F13463946B1}" type="datetimeFigureOut">
              <a:rPr lang="lt-LT" smtClean="0"/>
              <a:t>2025-08-04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1A28E-8D26-9D4D-928F-01448C97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9DD64-C909-4F43-A0D5-DA943F58C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42B7-FEB9-8F44-80AF-E1D4B3BF6B7C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175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F6F4A-39AC-394D-BC11-F04E0CF7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C13D4-CFAD-C249-BF05-AD110AD53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DD2AE-04D7-3744-9A28-E8696C820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C8A1-EB70-8C48-802A-5F13463946B1}" type="datetimeFigureOut">
              <a:rPr lang="lt-LT" smtClean="0"/>
              <a:t>2025-08-04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4A577-CFC9-4046-A5F1-A858B0264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32747-B152-274D-8CEE-F199CF73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42B7-FEB9-8F44-80AF-E1D4B3BF6B7C}" type="slidenum">
              <a:rPr lang="lt-LT" smtClean="0"/>
              <a:t>‹#›</a:t>
            </a:fld>
            <a:endParaRPr lang="lt-L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CD3DB-992E-7741-B2E1-0E01F6FCEB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097" t="35722" r="9694" b="35005"/>
          <a:stretch/>
        </p:blipFill>
        <p:spPr>
          <a:xfrm>
            <a:off x="9289402" y="230188"/>
            <a:ext cx="2575249" cy="9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3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93FF-C1CF-F843-9B7B-EE502E0A7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98834-16E2-FE40-BC11-A2F46B494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3F14A-AFC1-5B4D-95E8-8F7B08482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C8A1-EB70-8C48-802A-5F13463946B1}" type="datetimeFigureOut">
              <a:rPr lang="lt-LT" smtClean="0"/>
              <a:t>2025-08-04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79B74-81CF-F642-8333-282BFA71F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60D88-9B17-584D-85F4-0E2608F05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42B7-FEB9-8F44-80AF-E1D4B3BF6B7C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18337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CFB0C-42B4-F240-81B5-7CF343A82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E58D4-9BEA-D443-97DD-794585F31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87F58-74D5-034C-895F-BF98B3F20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71C56-AA6A-4049-BA2F-05649BD55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C8A1-EB70-8C48-802A-5F13463946B1}" type="datetimeFigureOut">
              <a:rPr lang="lt-LT" smtClean="0"/>
              <a:t>2025-08-04</a:t>
            </a:fld>
            <a:endParaRPr lang="lt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D7A40-1BA7-1B40-9237-90BF853A2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81012-5923-C544-A273-7BB6C601D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42B7-FEB9-8F44-80AF-E1D4B3BF6B7C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361127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FFC67-AFB5-0D44-81CC-E77701C66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6F186-75B4-8643-A14F-89F57487C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7331EF-0190-8E46-B69E-55217816C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0F65C5-F526-2741-A4E4-6CA7E199F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5F7647-31C3-764B-B04B-C0CB5ADE08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D0250F-6D1E-F741-80C2-B31908281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C8A1-EB70-8C48-802A-5F13463946B1}" type="datetimeFigureOut">
              <a:rPr lang="lt-LT" smtClean="0"/>
              <a:t>2025-08-04</a:t>
            </a:fld>
            <a:endParaRPr lang="lt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C9CEC6-D4B1-DC4F-AD74-8A8B86AFB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993BDB-F0CC-184E-A439-B701EC87C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42B7-FEB9-8F44-80AF-E1D4B3BF6B7C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164554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F44B-91AD-8B4B-9534-F4CB93417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D86A00-5A68-B440-AC28-9D8CC8749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C8A1-EB70-8C48-802A-5F13463946B1}" type="datetimeFigureOut">
              <a:rPr lang="lt-LT" smtClean="0"/>
              <a:t>2025-08-04</a:t>
            </a:fld>
            <a:endParaRPr lang="lt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8B7B6-A8B6-3344-980C-10F88C14B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8B186-6E87-7241-958D-3BDE4DEA2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42B7-FEB9-8F44-80AF-E1D4B3BF6B7C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597889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572A47-9D03-1249-A56D-767B393EF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C8A1-EB70-8C48-802A-5F13463946B1}" type="datetimeFigureOut">
              <a:rPr lang="lt-LT" smtClean="0"/>
              <a:t>2025-08-04</a:t>
            </a:fld>
            <a:endParaRPr lang="lt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0045B4-3C6A-C54F-BEC8-3BDE3050B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67287-87F1-9F4D-8816-A8B659C80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42B7-FEB9-8F44-80AF-E1D4B3BF6B7C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4651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0452-573A-2E47-92D4-A277C7F3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B11CB-5453-964A-8EFF-A524065F0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CA6B5-BFF5-E942-8102-63AEB4CC7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BD794-AD06-0D44-A5D2-638E8B8D1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C8A1-EB70-8C48-802A-5F13463946B1}" type="datetimeFigureOut">
              <a:rPr lang="lt-LT" smtClean="0"/>
              <a:t>2025-08-04</a:t>
            </a:fld>
            <a:endParaRPr lang="lt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12E3C-E66A-A244-9EC8-60C6285B8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702AB-B9A1-8245-9487-3D29F005B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42B7-FEB9-8F44-80AF-E1D4B3BF6B7C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187945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048C-F9EC-BF4C-8F82-A05863593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7E4303-1192-B74A-9915-064300F46F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A3DC3-C8B9-2D49-AE52-F398776FD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23B42-2528-9F4A-975E-999A5FC84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EC8A1-EB70-8C48-802A-5F13463946B1}" type="datetimeFigureOut">
              <a:rPr lang="lt-LT" smtClean="0"/>
              <a:t>2025-08-04</a:t>
            </a:fld>
            <a:endParaRPr lang="lt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0C631-B5B2-0B44-BAF2-AF332FA9B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F13E5-D34C-A040-A876-73D63952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42B7-FEB9-8F44-80AF-E1D4B3BF6B7C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70953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26DDD3-6AC0-8D43-BE15-6B366251F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E3EBA-D934-2D4D-B2A3-4E78EFB0E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8D89D-8598-E04D-9759-CD61D3F40F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EC8A1-EB70-8C48-802A-5F13463946B1}" type="datetimeFigureOut">
              <a:rPr lang="lt-LT" smtClean="0"/>
              <a:t>2025-08-04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AB508-7917-8B48-9E00-7DE67328F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F1AA5-B8C2-C44E-86CB-373FA53D5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042B7-FEB9-8F44-80AF-E1D4B3BF6B7C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9020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C4B4283-B274-524A-BE8B-BCC1A52CD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077899"/>
            <a:ext cx="9144000" cy="1655762"/>
          </a:xfrm>
        </p:spPr>
        <p:txBody>
          <a:bodyPr>
            <a:normAutofit/>
          </a:bodyPr>
          <a:lstStyle/>
          <a:p>
            <a:r>
              <a:rPr lang="lt-LT" dirty="0" err="1"/>
              <a:t>Your</a:t>
            </a:r>
            <a:r>
              <a:rPr lang="lt-LT" dirty="0"/>
              <a:t> </a:t>
            </a:r>
            <a:r>
              <a:rPr lang="lt-LT" dirty="0" err="1"/>
              <a:t>personalized</a:t>
            </a:r>
            <a:r>
              <a:rPr lang="lt-LT" dirty="0"/>
              <a:t> </a:t>
            </a:r>
            <a:r>
              <a:rPr lang="lt-LT" dirty="0" err="1"/>
              <a:t>track</a:t>
            </a:r>
            <a:r>
              <a:rPr lang="lt-LT" dirty="0"/>
              <a:t> to </a:t>
            </a:r>
            <a:r>
              <a:rPr lang="lt-LT" dirty="0" err="1"/>
              <a:t>pelvic</a:t>
            </a:r>
            <a:r>
              <a:rPr lang="lt-LT" dirty="0"/>
              <a:t> </a:t>
            </a:r>
            <a:r>
              <a:rPr lang="lt-LT" dirty="0" err="1"/>
              <a:t>recovery</a:t>
            </a:r>
            <a:r>
              <a:rPr lang="lt-LT" dirty="0"/>
              <a:t>.</a:t>
            </a:r>
          </a:p>
          <a:p>
            <a:r>
              <a:rPr lang="lt-LT" sz="1400" dirty="0"/>
              <a:t>Arba</a:t>
            </a:r>
            <a:endParaRPr lang="lt-LT" dirty="0"/>
          </a:p>
          <a:p>
            <a:r>
              <a:rPr lang="lt-LT" dirty="0" err="1"/>
              <a:t>Smart</a:t>
            </a:r>
            <a:r>
              <a:rPr lang="lt-LT" dirty="0"/>
              <a:t> </a:t>
            </a:r>
            <a:r>
              <a:rPr lang="lt-LT" dirty="0" err="1"/>
              <a:t>support</a:t>
            </a:r>
            <a:r>
              <a:rPr lang="lt-LT" dirty="0"/>
              <a:t> </a:t>
            </a:r>
            <a:r>
              <a:rPr lang="lt-LT" dirty="0" err="1"/>
              <a:t>for</a:t>
            </a:r>
            <a:r>
              <a:rPr lang="lt-LT" dirty="0"/>
              <a:t> </a:t>
            </a:r>
            <a:r>
              <a:rPr lang="lt-LT" dirty="0" err="1"/>
              <a:t>life</a:t>
            </a:r>
            <a:r>
              <a:rPr lang="lt-LT" dirty="0"/>
              <a:t> </a:t>
            </a:r>
            <a:r>
              <a:rPr lang="lt-LT" dirty="0" err="1"/>
              <a:t>after</a:t>
            </a:r>
            <a:r>
              <a:rPr lang="lt-LT" dirty="0"/>
              <a:t> </a:t>
            </a:r>
            <a:r>
              <a:rPr lang="lt-LT" dirty="0" err="1"/>
              <a:t>rectal</a:t>
            </a:r>
            <a:r>
              <a:rPr lang="lt-LT" dirty="0"/>
              <a:t> </a:t>
            </a:r>
            <a:r>
              <a:rPr lang="lt-LT" dirty="0" err="1"/>
              <a:t>surgery</a:t>
            </a:r>
            <a:r>
              <a:rPr lang="lt-LT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06E14-A353-674B-AC23-A63DC6ECA8E2}"/>
              </a:ext>
            </a:extLst>
          </p:cNvPr>
          <p:cNvSpPr txBox="1"/>
          <p:nvPr/>
        </p:nvSpPr>
        <p:spPr>
          <a:xfrm>
            <a:off x="5769628" y="608544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2025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E5D3B9-82F2-D64C-8FD9-47C27629C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22" b="35005"/>
          <a:stretch/>
        </p:blipFill>
        <p:spPr>
          <a:xfrm>
            <a:off x="2844799" y="2174454"/>
            <a:ext cx="6502400" cy="190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25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36F1F-2C1C-0F48-89F3-DC317CC2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Who stands behind </a:t>
            </a:r>
            <a:r>
              <a:rPr lang="en-US" b="1" dirty="0" err="1"/>
              <a:t>iLARS</a:t>
            </a:r>
            <a:r>
              <a:rPr lang="en-US" b="1" dirty="0"/>
              <a:t>?          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7668E-8963-524D-9CF3-1144EC17A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77000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Dovile Cerkauskaite, M.D. </a:t>
            </a:r>
            <a:r>
              <a:rPr lang="en-US" dirty="0"/>
              <a:t>– Project idea and clinical concept; Symptom modules, educational content, and app texts; Coordination and collaboration with developer</a:t>
            </a:r>
          </a:p>
          <a:p>
            <a:pPr>
              <a:lnSpc>
                <a:spcPct val="150000"/>
              </a:lnSpc>
            </a:pPr>
            <a:r>
              <a:rPr lang="en-US" b="1" dirty="0" err="1"/>
              <a:t>Benedikt</a:t>
            </a:r>
            <a:r>
              <a:rPr lang="en-US" b="1" dirty="0"/>
              <a:t> </a:t>
            </a:r>
            <a:r>
              <a:rPr lang="en-US" b="1" dirty="0" err="1"/>
              <a:t>Bachmetjev</a:t>
            </a:r>
            <a:r>
              <a:rPr lang="en-US" b="1" dirty="0"/>
              <a:t>, M.D. </a:t>
            </a:r>
            <a:r>
              <a:rPr lang="en-US" dirty="0"/>
              <a:t>– Clinical co-design and technical lead; App development: design, coding, backend infrastructure</a:t>
            </a:r>
          </a:p>
          <a:p>
            <a:pPr>
              <a:lnSpc>
                <a:spcPct val="150000"/>
              </a:lnSpc>
            </a:pPr>
            <a:r>
              <a:rPr lang="en-US" b="1" dirty="0" err="1"/>
              <a:t>Audrius</a:t>
            </a:r>
            <a:r>
              <a:rPr lang="en-US" b="1" dirty="0"/>
              <a:t> </a:t>
            </a:r>
            <a:r>
              <a:rPr lang="en-US" b="1" dirty="0" err="1"/>
              <a:t>Dulskas</a:t>
            </a:r>
            <a:r>
              <a:rPr lang="en-US" b="1" dirty="0"/>
              <a:t>, M.D., PhD </a:t>
            </a:r>
            <a:r>
              <a:rPr lang="en-US" dirty="0"/>
              <a:t>– Clinical feedback and usability; Assessed interface from physician’s perspective; Contributed to logic and decision flow</a:t>
            </a:r>
            <a:endParaRPr lang="lt-L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DCBC6A-66DA-FE47-96F9-9EC050EEB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81" y="1219199"/>
            <a:ext cx="2045209" cy="2045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F57870-4A08-8F49-A560-ED1E0464A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475" y="2764838"/>
            <a:ext cx="2045209" cy="2045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EE0F7D-8096-A54E-8685-98D8012C1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568" y="4261407"/>
            <a:ext cx="2072222" cy="207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13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AA5F-D66A-F94C-84B2-F8069BAE3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1940" cy="1325563"/>
          </a:xfrm>
        </p:spPr>
        <p:txBody>
          <a:bodyPr/>
          <a:lstStyle/>
          <a:p>
            <a:r>
              <a:rPr lang="lt-LT" b="1" dirty="0" err="1"/>
              <a:t>What</a:t>
            </a:r>
            <a:r>
              <a:rPr lang="lt-LT" b="1" dirty="0"/>
              <a:t> </a:t>
            </a:r>
            <a:r>
              <a:rPr lang="lt-LT" b="1" dirty="0" err="1"/>
              <a:t>is</a:t>
            </a:r>
            <a:r>
              <a:rPr lang="lt-LT" b="1" dirty="0"/>
              <a:t> </a:t>
            </a:r>
            <a:r>
              <a:rPr lang="lt-LT" b="1" dirty="0" err="1"/>
              <a:t>iLARS</a:t>
            </a:r>
            <a:r>
              <a:rPr lang="lt-LT" b="1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A3116-C908-CC4E-97B4-6ECFB8466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64429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A Symptom Tracking App for Patients with Low Anterior Resection Syndrome</a:t>
            </a:r>
            <a:endParaRPr lang="lt-L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C6518-FA55-2341-BEEC-ED949AE6D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21914"/>
            <a:ext cx="3074433" cy="505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50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6271B-FDC7-BD45-AA45-3C8518CE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Current Gaps in Care</a:t>
            </a:r>
            <a:endParaRPr lang="lt-L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3B82-C7E8-4045-BD7E-C3D305713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❌ No easy way for patients </a:t>
            </a:r>
            <a:r>
              <a:rPr lang="en-US" b="1" dirty="0"/>
              <a:t>to track </a:t>
            </a:r>
            <a:r>
              <a:rPr lang="en-US" dirty="0"/>
              <a:t>daily symptoms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❌ Important </a:t>
            </a:r>
            <a:r>
              <a:rPr lang="en-US" b="1" dirty="0"/>
              <a:t>information</a:t>
            </a:r>
            <a:r>
              <a:rPr lang="en-US" dirty="0"/>
              <a:t> often </a:t>
            </a:r>
            <a:r>
              <a:rPr lang="en-US" b="1" dirty="0"/>
              <a:t>lost</a:t>
            </a:r>
            <a:r>
              <a:rPr lang="en-US" dirty="0"/>
              <a:t> between visits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❌ Lack of </a:t>
            </a:r>
            <a:r>
              <a:rPr lang="en-US" b="1" dirty="0"/>
              <a:t>structured, longitudinal data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❌ </a:t>
            </a:r>
            <a:r>
              <a:rPr lang="en-US" b="1" dirty="0"/>
              <a:t>No digital tools </a:t>
            </a:r>
            <a:r>
              <a:rPr lang="en-US" dirty="0"/>
              <a:t>tailored specifically to LARS</a:t>
            </a:r>
            <a:endParaRPr lang="lt-LT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A0A6BA-05CD-F9D0-C8AD-816E2AA74458}"/>
              </a:ext>
            </a:extLst>
          </p:cNvPr>
          <p:cNvGrpSpPr/>
          <p:nvPr/>
        </p:nvGrpSpPr>
        <p:grpSpPr>
          <a:xfrm>
            <a:off x="6760617" y="1227221"/>
            <a:ext cx="6953616" cy="6816849"/>
            <a:chOff x="1323195" y="495300"/>
            <a:chExt cx="10682554" cy="10472444"/>
          </a:xfrm>
        </p:grpSpPr>
        <p:sp>
          <p:nvSpPr>
            <p:cNvPr id="4" name="Freeform 2">
              <a:extLst>
                <a:ext uri="{FF2B5EF4-FFF2-40B4-BE49-F238E27FC236}">
                  <a16:creationId xmlns:a16="http://schemas.microsoft.com/office/drawing/2014/main" id="{084F090D-562C-D87A-AAB4-F086F88FA439}"/>
                </a:ext>
              </a:extLst>
            </p:cNvPr>
            <p:cNvSpPr/>
            <p:nvPr/>
          </p:nvSpPr>
          <p:spPr>
            <a:xfrm>
              <a:off x="4778514" y="612902"/>
              <a:ext cx="3771915" cy="8177593"/>
            </a:xfrm>
            <a:custGeom>
              <a:avLst/>
              <a:gdLst/>
              <a:ahLst/>
              <a:cxnLst/>
              <a:rect l="l" t="t" r="r" b="b"/>
              <a:pathLst>
                <a:path w="3771915" h="8177593">
                  <a:moveTo>
                    <a:pt x="0" y="0"/>
                  </a:moveTo>
                  <a:lnTo>
                    <a:pt x="3771915" y="0"/>
                  </a:lnTo>
                  <a:lnTo>
                    <a:pt x="3771915" y="8177592"/>
                  </a:lnTo>
                  <a:lnTo>
                    <a:pt x="0" y="8177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E27A996F-7BD8-A7D3-60A0-4F8B81F12321}"/>
                </a:ext>
              </a:extLst>
            </p:cNvPr>
            <p:cNvSpPr/>
            <p:nvPr/>
          </p:nvSpPr>
          <p:spPr>
            <a:xfrm>
              <a:off x="4825085" y="748158"/>
              <a:ext cx="3678774" cy="7975661"/>
            </a:xfrm>
            <a:custGeom>
              <a:avLst/>
              <a:gdLst/>
              <a:ahLst/>
              <a:cxnLst/>
              <a:rect l="l" t="t" r="r" b="b"/>
              <a:pathLst>
                <a:path w="3678774" h="7975661">
                  <a:moveTo>
                    <a:pt x="0" y="0"/>
                  </a:moveTo>
                  <a:lnTo>
                    <a:pt x="3678773" y="0"/>
                  </a:lnTo>
                  <a:lnTo>
                    <a:pt x="3678773" y="7975661"/>
                  </a:lnTo>
                  <a:lnTo>
                    <a:pt x="0" y="7975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515D6C5B-8F95-B9B8-8102-CF9DE9606841}"/>
                </a:ext>
              </a:extLst>
            </p:cNvPr>
            <p:cNvSpPr/>
            <p:nvPr/>
          </p:nvSpPr>
          <p:spPr>
            <a:xfrm>
              <a:off x="1323195" y="495300"/>
              <a:ext cx="10682554" cy="10472444"/>
            </a:xfrm>
            <a:custGeom>
              <a:avLst/>
              <a:gdLst/>
              <a:ahLst/>
              <a:cxnLst/>
              <a:rect l="l" t="t" r="r" b="b"/>
              <a:pathLst>
                <a:path w="10682554" h="10472444">
                  <a:moveTo>
                    <a:pt x="0" y="0"/>
                  </a:moveTo>
                  <a:lnTo>
                    <a:pt x="10682553" y="0"/>
                  </a:lnTo>
                  <a:lnTo>
                    <a:pt x="10682553" y="10472443"/>
                  </a:lnTo>
                  <a:lnTo>
                    <a:pt x="0" y="10472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0" r="-8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5018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1A279-F67A-7A46-B8AE-F67943C42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91" y="336845"/>
            <a:ext cx="10515600" cy="1325563"/>
          </a:xfrm>
        </p:spPr>
        <p:txBody>
          <a:bodyPr/>
          <a:lstStyle/>
          <a:p>
            <a:r>
              <a:rPr lang="en-US" b="1" dirty="0"/>
              <a:t>Introducing </a:t>
            </a:r>
            <a:r>
              <a:rPr lang="en-US" b="1" dirty="0" err="1"/>
              <a:t>iLARS</a:t>
            </a:r>
            <a:r>
              <a:rPr lang="en-US" b="1" dirty="0"/>
              <a:t> – App Designed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75FBA-B0B6-BC4F-9CA7-F86F730F6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✔ Daily symptom </a:t>
            </a:r>
            <a:r>
              <a:rPr lang="en-US" b="1" dirty="0"/>
              <a:t>tracking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✔ LARS &amp; CRADI-8 </a:t>
            </a:r>
            <a:r>
              <a:rPr lang="en-US" b="1" dirty="0"/>
              <a:t>score calculators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✔ </a:t>
            </a:r>
            <a:r>
              <a:rPr lang="en-US" b="1" dirty="0"/>
              <a:t>Stool diary </a:t>
            </a:r>
            <a:r>
              <a:rPr lang="en-US" dirty="0"/>
              <a:t>(Bristol scale)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✔ Daily </a:t>
            </a:r>
            <a:r>
              <a:rPr lang="en-US" b="1" dirty="0"/>
              <a:t>diet</a:t>
            </a:r>
            <a:r>
              <a:rPr lang="en-US" dirty="0"/>
              <a:t> </a:t>
            </a:r>
            <a:r>
              <a:rPr lang="en-US" b="1" dirty="0"/>
              <a:t>logging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✔ Pelvic floor &amp; diet </a:t>
            </a:r>
            <a:r>
              <a:rPr lang="en-US" b="1" dirty="0"/>
              <a:t>education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✔ </a:t>
            </a:r>
            <a:r>
              <a:rPr lang="en-US" b="1" dirty="0"/>
              <a:t>Trend visualization </a:t>
            </a:r>
            <a:r>
              <a:rPr lang="en-US" dirty="0"/>
              <a:t>&amp; exportable PDF reports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E42F08-F307-77BB-E51A-864D4EAA661C}"/>
              </a:ext>
            </a:extLst>
          </p:cNvPr>
          <p:cNvGrpSpPr/>
          <p:nvPr/>
        </p:nvGrpSpPr>
        <p:grpSpPr>
          <a:xfrm>
            <a:off x="6587125" y="1290629"/>
            <a:ext cx="6917740" cy="6781678"/>
            <a:chOff x="6392488" y="1643235"/>
            <a:chExt cx="10682554" cy="10472444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A1A7C46-C68C-F4BD-9D7B-3892F0497473}"/>
                </a:ext>
              </a:extLst>
            </p:cNvPr>
            <p:cNvSpPr/>
            <p:nvPr/>
          </p:nvSpPr>
          <p:spPr>
            <a:xfrm>
              <a:off x="9855518" y="1744410"/>
              <a:ext cx="3771915" cy="8177593"/>
            </a:xfrm>
            <a:custGeom>
              <a:avLst/>
              <a:gdLst/>
              <a:ahLst/>
              <a:cxnLst/>
              <a:rect l="l" t="t" r="r" b="b"/>
              <a:pathLst>
                <a:path w="3771915" h="8177593">
                  <a:moveTo>
                    <a:pt x="0" y="0"/>
                  </a:moveTo>
                  <a:lnTo>
                    <a:pt x="3771915" y="0"/>
                  </a:lnTo>
                  <a:lnTo>
                    <a:pt x="3771915" y="8177593"/>
                  </a:lnTo>
                  <a:lnTo>
                    <a:pt x="0" y="8177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7DEEA67-9C38-3134-DF01-3DC3B281B4F1}"/>
                </a:ext>
              </a:extLst>
            </p:cNvPr>
            <p:cNvSpPr/>
            <p:nvPr/>
          </p:nvSpPr>
          <p:spPr>
            <a:xfrm>
              <a:off x="9886162" y="1837090"/>
              <a:ext cx="3695204" cy="8011283"/>
            </a:xfrm>
            <a:custGeom>
              <a:avLst/>
              <a:gdLst/>
              <a:ahLst/>
              <a:cxnLst/>
              <a:rect l="l" t="t" r="r" b="b"/>
              <a:pathLst>
                <a:path w="3695204" h="8011283">
                  <a:moveTo>
                    <a:pt x="0" y="0"/>
                  </a:moveTo>
                  <a:lnTo>
                    <a:pt x="3695204" y="0"/>
                  </a:lnTo>
                  <a:lnTo>
                    <a:pt x="3695204" y="8011283"/>
                  </a:lnTo>
                  <a:lnTo>
                    <a:pt x="0" y="8011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2648915B-B5B1-218C-012C-89393F630F76}"/>
                </a:ext>
              </a:extLst>
            </p:cNvPr>
            <p:cNvSpPr/>
            <p:nvPr/>
          </p:nvSpPr>
          <p:spPr>
            <a:xfrm>
              <a:off x="6392488" y="1643235"/>
              <a:ext cx="10682554" cy="10472444"/>
            </a:xfrm>
            <a:custGeom>
              <a:avLst/>
              <a:gdLst/>
              <a:ahLst/>
              <a:cxnLst/>
              <a:rect l="l" t="t" r="r" b="b"/>
              <a:pathLst>
                <a:path w="10682554" h="10472444">
                  <a:moveTo>
                    <a:pt x="0" y="0"/>
                  </a:moveTo>
                  <a:lnTo>
                    <a:pt x="10682553" y="0"/>
                  </a:lnTo>
                  <a:lnTo>
                    <a:pt x="10682553" y="10472443"/>
                  </a:lnTo>
                  <a:lnTo>
                    <a:pt x="0" y="10472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0" r="-8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5526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4ABFD-EC43-C444-BC55-5F0E06DD8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Patient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987EB-53BC-3B4C-BBDB-2CFF1991A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b="1" dirty="0"/>
              <a:t>Simple. Intuitive. Daily use in 1–2 minutes.</a:t>
            </a:r>
            <a:endParaRPr lang="en-US" dirty="0"/>
          </a:p>
          <a:p>
            <a:pPr>
              <a:lnSpc>
                <a:spcPct val="160000"/>
              </a:lnSpc>
            </a:pPr>
            <a:r>
              <a:rPr lang="en-US" b="1" dirty="0"/>
              <a:t>Easy onboarding </a:t>
            </a:r>
            <a:r>
              <a:rPr lang="en-US" dirty="0"/>
              <a:t>– individualized codes</a:t>
            </a:r>
          </a:p>
          <a:p>
            <a:pPr>
              <a:lnSpc>
                <a:spcPct val="160000"/>
              </a:lnSpc>
            </a:pPr>
            <a:r>
              <a:rPr lang="en-US" b="1" dirty="0"/>
              <a:t>Track</a:t>
            </a:r>
            <a:r>
              <a:rPr lang="en-US" dirty="0"/>
              <a:t> bowel habits and </a:t>
            </a:r>
            <a:r>
              <a:rPr lang="en-US" b="1" dirty="0"/>
              <a:t>symptoms</a:t>
            </a:r>
            <a:endParaRPr lang="en-US" dirty="0"/>
          </a:p>
          <a:p>
            <a:pPr>
              <a:lnSpc>
                <a:spcPct val="160000"/>
              </a:lnSpc>
            </a:pPr>
            <a:r>
              <a:rPr lang="en-US" b="1" dirty="0"/>
              <a:t>Monitor progress </a:t>
            </a:r>
            <a:r>
              <a:rPr lang="en-US" dirty="0"/>
              <a:t>via charts and scores</a:t>
            </a:r>
          </a:p>
          <a:p>
            <a:pPr>
              <a:lnSpc>
                <a:spcPct val="160000"/>
              </a:lnSpc>
            </a:pPr>
            <a:r>
              <a:rPr lang="en-US" b="1" dirty="0"/>
              <a:t>Share reports </a:t>
            </a:r>
            <a:r>
              <a:rPr lang="en-US" dirty="0"/>
              <a:t>with your physician</a:t>
            </a:r>
          </a:p>
          <a:p>
            <a:pPr>
              <a:lnSpc>
                <a:spcPct val="160000"/>
              </a:lnSpc>
            </a:pPr>
            <a:r>
              <a:rPr lang="en-US" b="1" dirty="0"/>
              <a:t>Education </a:t>
            </a:r>
            <a:r>
              <a:rPr lang="en-US" dirty="0"/>
              <a:t>for diet, exercises, and more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687C3E-956A-0C16-040B-B210BB734513}"/>
              </a:ext>
            </a:extLst>
          </p:cNvPr>
          <p:cNvGrpSpPr/>
          <p:nvPr/>
        </p:nvGrpSpPr>
        <p:grpSpPr>
          <a:xfrm>
            <a:off x="6688221" y="1027906"/>
            <a:ext cx="7039439" cy="7007180"/>
            <a:chOff x="3764919" y="-1567054"/>
            <a:chExt cx="10682554" cy="10812108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CE9134A-D7C4-2DE9-F6FE-30952FEF8379}"/>
                </a:ext>
              </a:extLst>
            </p:cNvPr>
            <p:cNvSpPr/>
            <p:nvPr/>
          </p:nvSpPr>
          <p:spPr>
            <a:xfrm>
              <a:off x="7220238" y="-1020054"/>
              <a:ext cx="3771915" cy="8177593"/>
            </a:xfrm>
            <a:custGeom>
              <a:avLst/>
              <a:gdLst/>
              <a:ahLst/>
              <a:cxnLst/>
              <a:rect l="l" t="t" r="r" b="b"/>
              <a:pathLst>
                <a:path w="3771915" h="8177593">
                  <a:moveTo>
                    <a:pt x="0" y="0"/>
                  </a:moveTo>
                  <a:lnTo>
                    <a:pt x="3771915" y="0"/>
                  </a:lnTo>
                  <a:lnTo>
                    <a:pt x="3771915" y="8177593"/>
                  </a:lnTo>
                  <a:lnTo>
                    <a:pt x="0" y="8177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56C84F7-F514-FDA4-6B6C-EFCEEE1393FB}"/>
                </a:ext>
              </a:extLst>
            </p:cNvPr>
            <p:cNvSpPr/>
            <p:nvPr/>
          </p:nvSpPr>
          <p:spPr>
            <a:xfrm>
              <a:off x="7271286" y="-948893"/>
              <a:ext cx="3669818" cy="7956246"/>
            </a:xfrm>
            <a:custGeom>
              <a:avLst/>
              <a:gdLst/>
              <a:ahLst/>
              <a:cxnLst/>
              <a:rect l="l" t="t" r="r" b="b"/>
              <a:pathLst>
                <a:path w="3669818" h="7956246">
                  <a:moveTo>
                    <a:pt x="0" y="0"/>
                  </a:moveTo>
                  <a:lnTo>
                    <a:pt x="3669819" y="0"/>
                  </a:lnTo>
                  <a:lnTo>
                    <a:pt x="3669819" y="7956246"/>
                  </a:lnTo>
                  <a:lnTo>
                    <a:pt x="0" y="7956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7FA6051-F99D-E42B-0670-EBBD44B2859E}"/>
                </a:ext>
              </a:extLst>
            </p:cNvPr>
            <p:cNvSpPr/>
            <p:nvPr/>
          </p:nvSpPr>
          <p:spPr>
            <a:xfrm>
              <a:off x="3764919" y="-1227390"/>
              <a:ext cx="10682554" cy="10472444"/>
            </a:xfrm>
            <a:custGeom>
              <a:avLst/>
              <a:gdLst/>
              <a:ahLst/>
              <a:cxnLst/>
              <a:rect l="l" t="t" r="r" b="b"/>
              <a:pathLst>
                <a:path w="10682554" h="10472444">
                  <a:moveTo>
                    <a:pt x="0" y="0"/>
                  </a:moveTo>
                  <a:lnTo>
                    <a:pt x="10682553" y="0"/>
                  </a:lnTo>
                  <a:lnTo>
                    <a:pt x="10682553" y="10472444"/>
                  </a:lnTo>
                  <a:lnTo>
                    <a:pt x="0" y="1047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0" r="-8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3">
              <a:extLst>
                <a:ext uri="{FF2B5EF4-FFF2-40B4-BE49-F238E27FC236}">
                  <a16:creationId xmlns:a16="http://schemas.microsoft.com/office/drawing/2014/main" id="{FFBB3AE4-D5CA-0CB1-5CC1-350601912146}"/>
                </a:ext>
              </a:extLst>
            </p:cNvPr>
            <p:cNvSpPr txBox="1"/>
            <p:nvPr/>
          </p:nvSpPr>
          <p:spPr>
            <a:xfrm>
              <a:off x="7296438" y="-1567054"/>
              <a:ext cx="3203958" cy="2194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14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85935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6F3BA-718A-CE42-AF6A-1D25547A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 for Physicians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9FC1E-CCCE-3D43-A62C-79EF17509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81" y="1768605"/>
            <a:ext cx="6845782" cy="427342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dirty="0"/>
              <a:t>• See </a:t>
            </a:r>
            <a:r>
              <a:rPr lang="en-US" sz="2400" b="1" dirty="0"/>
              <a:t>validated scores and symptom trends</a:t>
            </a:r>
            <a:r>
              <a:rPr lang="en-US" sz="2400" dirty="0"/>
              <a:t> over time</a:t>
            </a:r>
            <a:br>
              <a:rPr lang="en-US" sz="2400" dirty="0"/>
            </a:br>
            <a:r>
              <a:rPr lang="en-US" sz="2400" dirty="0"/>
              <a:t>• Quickly identify </a:t>
            </a:r>
            <a:r>
              <a:rPr lang="en-US" sz="2400" b="1" dirty="0"/>
              <a:t>worsening LARS</a:t>
            </a:r>
            <a:r>
              <a:rPr lang="en-US" sz="2400" dirty="0"/>
              <a:t> or non-response</a:t>
            </a:r>
            <a:br>
              <a:rPr lang="en-US" sz="2400" dirty="0"/>
            </a:br>
            <a:r>
              <a:rPr lang="en-US" sz="2400" dirty="0"/>
              <a:t>• Discuss </a:t>
            </a:r>
            <a:r>
              <a:rPr lang="en-US" sz="2400" b="1" dirty="0"/>
              <a:t>objective symptom data</a:t>
            </a:r>
            <a:r>
              <a:rPr lang="en-US" sz="2400" dirty="0"/>
              <a:t> during follow-up</a:t>
            </a:r>
            <a:br>
              <a:rPr lang="en-US" sz="2400" dirty="0"/>
            </a:br>
            <a:r>
              <a:rPr lang="en-US" sz="2400" dirty="0"/>
              <a:t>• Save time and </a:t>
            </a:r>
            <a:r>
              <a:rPr lang="en-US" sz="2400" b="1" dirty="0"/>
              <a:t>improve personalized care</a:t>
            </a:r>
            <a:br>
              <a:rPr lang="en-US" sz="2400" dirty="0"/>
            </a:br>
            <a:r>
              <a:rPr lang="en-US" sz="2400" b="1" dirty="0"/>
              <a:t>• Potential integration into EMRs </a:t>
            </a:r>
            <a:r>
              <a:rPr lang="en-US" sz="2400" dirty="0"/>
              <a:t>or registries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10B49A-DD95-3E19-A10F-80F19D50DA68}"/>
              </a:ext>
            </a:extLst>
          </p:cNvPr>
          <p:cNvGrpSpPr/>
          <p:nvPr/>
        </p:nvGrpSpPr>
        <p:grpSpPr>
          <a:xfrm>
            <a:off x="6677441" y="1294714"/>
            <a:ext cx="6926361" cy="6790130"/>
            <a:chOff x="10826107" y="0"/>
            <a:chExt cx="10682554" cy="10472444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E33447F-41AD-70CB-3358-BE138BB47154}"/>
                </a:ext>
              </a:extLst>
            </p:cNvPr>
            <p:cNvSpPr/>
            <p:nvPr/>
          </p:nvSpPr>
          <p:spPr>
            <a:xfrm>
              <a:off x="14290952" y="313424"/>
              <a:ext cx="3771915" cy="8177593"/>
            </a:xfrm>
            <a:custGeom>
              <a:avLst/>
              <a:gdLst/>
              <a:ahLst/>
              <a:cxnLst/>
              <a:rect l="l" t="t" r="r" b="b"/>
              <a:pathLst>
                <a:path w="3771915" h="8177593">
                  <a:moveTo>
                    <a:pt x="0" y="0"/>
                  </a:moveTo>
                  <a:lnTo>
                    <a:pt x="3771915" y="0"/>
                  </a:lnTo>
                  <a:lnTo>
                    <a:pt x="3771915" y="8177593"/>
                  </a:lnTo>
                  <a:lnTo>
                    <a:pt x="0" y="8177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6339E7B3-CA10-A7E5-0ECC-865231B534D1}"/>
                </a:ext>
              </a:extLst>
            </p:cNvPr>
            <p:cNvSpPr/>
            <p:nvPr/>
          </p:nvSpPr>
          <p:spPr>
            <a:xfrm>
              <a:off x="14350503" y="492210"/>
              <a:ext cx="3633763" cy="7878076"/>
            </a:xfrm>
            <a:custGeom>
              <a:avLst/>
              <a:gdLst/>
              <a:ahLst/>
              <a:cxnLst/>
              <a:rect l="l" t="t" r="r" b="b"/>
              <a:pathLst>
                <a:path w="3633763" h="7878076">
                  <a:moveTo>
                    <a:pt x="0" y="0"/>
                  </a:moveTo>
                  <a:lnTo>
                    <a:pt x="3633763" y="0"/>
                  </a:lnTo>
                  <a:lnTo>
                    <a:pt x="3633763" y="7878076"/>
                  </a:lnTo>
                  <a:lnTo>
                    <a:pt x="0" y="7878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B677C5AA-98B7-E993-8D9A-46AF70EA09A0}"/>
                </a:ext>
              </a:extLst>
            </p:cNvPr>
            <p:cNvSpPr/>
            <p:nvPr/>
          </p:nvSpPr>
          <p:spPr>
            <a:xfrm>
              <a:off x="10826107" y="0"/>
              <a:ext cx="10682554" cy="10472444"/>
            </a:xfrm>
            <a:custGeom>
              <a:avLst/>
              <a:gdLst/>
              <a:ahLst/>
              <a:cxnLst/>
              <a:rect l="l" t="t" r="r" b="b"/>
              <a:pathLst>
                <a:path w="10682554" h="10472444">
                  <a:moveTo>
                    <a:pt x="0" y="0"/>
                  </a:moveTo>
                  <a:lnTo>
                    <a:pt x="10682553" y="0"/>
                  </a:lnTo>
                  <a:lnTo>
                    <a:pt x="10682553" y="10472444"/>
                  </a:lnTo>
                  <a:lnTo>
                    <a:pt x="0" y="1047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0" r="-8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651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33D67-A35B-5C4D-81E0-3EB260C2C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C4C06-324F-2847-9885-EC0558612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/>
              <a:t>Pilot testing with patients</a:t>
            </a:r>
          </a:p>
          <a:p>
            <a:pPr>
              <a:lnSpc>
                <a:spcPct val="160000"/>
              </a:lnSpc>
            </a:pPr>
            <a:r>
              <a:rPr lang="en-US" dirty="0"/>
              <a:t>Integrating smart alerts &amp; AI-driven suggestions</a:t>
            </a:r>
          </a:p>
          <a:p>
            <a:pPr>
              <a:lnSpc>
                <a:spcPct val="160000"/>
              </a:lnSpc>
            </a:pPr>
            <a:r>
              <a:rPr lang="en-US" dirty="0"/>
              <a:t>Multilingual interface</a:t>
            </a:r>
          </a:p>
          <a:p>
            <a:pPr>
              <a:lnSpc>
                <a:spcPct val="160000"/>
              </a:lnSpc>
            </a:pPr>
            <a:r>
              <a:rPr lang="en-US" dirty="0"/>
              <a:t>Seeking collaborators for testing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1792979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E5D3B9-82F2-D64C-8FD9-47C27629C3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22" b="35005"/>
          <a:stretch/>
        </p:blipFill>
        <p:spPr>
          <a:xfrm>
            <a:off x="2844800" y="1956739"/>
            <a:ext cx="6502400" cy="190344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6370F3B-FDE8-F946-817C-5B05AEBE808D}"/>
              </a:ext>
            </a:extLst>
          </p:cNvPr>
          <p:cNvSpPr txBox="1">
            <a:spLocks/>
          </p:cNvSpPr>
          <p:nvPr/>
        </p:nvSpPr>
        <p:spPr>
          <a:xfrm>
            <a:off x="838200" y="913905"/>
            <a:ext cx="10515600" cy="46383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400" b="1" dirty="0"/>
              <a:t>Let’s bring structured, personalized, patient-driven care to LARS management</a:t>
            </a:r>
          </a:p>
        </p:txBody>
      </p:sp>
    </p:spTree>
    <p:extLst>
      <p:ext uri="{BB962C8B-B14F-4D97-AF65-F5344CB8AC3E}">
        <p14:creationId xmlns:p14="http://schemas.microsoft.com/office/powerpoint/2010/main" val="2601495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</TotalTime>
  <Words>320</Words>
  <Application>Microsoft Macintosh PowerPoint</Application>
  <PresentationFormat>Widescreen</PresentationFormat>
  <Paragraphs>41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Who stands behind iLARS?                  </vt:lpstr>
      <vt:lpstr>What is iLARS?</vt:lpstr>
      <vt:lpstr>Current Gaps in Care</vt:lpstr>
      <vt:lpstr>Introducing iLARS – App Designed For</vt:lpstr>
      <vt:lpstr>Patient Experience</vt:lpstr>
      <vt:lpstr>Benefits for Physicians</vt:lpstr>
      <vt:lpstr>What’s Next?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iLARS</dc:title>
  <dc:creator>dovile cerkauskaite</dc:creator>
  <cp:lastModifiedBy>Benedikt Bachmetjev</cp:lastModifiedBy>
  <cp:revision>11</cp:revision>
  <dcterms:created xsi:type="dcterms:W3CDTF">2025-08-03T20:17:11Z</dcterms:created>
  <dcterms:modified xsi:type="dcterms:W3CDTF">2025-08-04T18:59:23Z</dcterms:modified>
</cp:coreProperties>
</file>